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1"/>
    <a:srgbClr val="68B9E8"/>
    <a:srgbClr val="1D4E9B"/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5797D-4351-4694-AC42-968025B75C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0D82-6F29-4626-9FA7-9B6B672A0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4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0D82-6F29-4626-9FA7-9B6B672A04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0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8421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3109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3719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6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9548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029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5205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4686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3059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5092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8935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E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A9F1-F0B1-4503-8683-C59B42790461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2E14-9929-478F-897F-5C8C85A2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0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9218" y="329137"/>
            <a:ext cx="4355976" cy="652886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544128"/>
            <a:ext cx="6912768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Организация </a:t>
            </a:r>
            <a:r>
              <a:rPr lang="ru-RU" sz="40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временного трудоустройства </a:t>
            </a:r>
          </a:p>
          <a:p>
            <a:pPr algn="l"/>
            <a:r>
              <a:rPr lang="ru-RU" sz="40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подростков </a:t>
            </a:r>
          </a:p>
          <a:p>
            <a:pPr algn="l"/>
            <a:r>
              <a:rPr lang="ru-RU" sz="4000" b="1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свободное от учебы </a:t>
            </a:r>
          </a:p>
          <a:p>
            <a:pPr algn="l"/>
            <a:r>
              <a:rPr lang="ru-RU" sz="4000" b="1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время</a:t>
            </a:r>
            <a:endParaRPr lang="en-US" sz="4000" b="1" dirty="0" smtClean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2400" b="1" dirty="0" smtClean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3648803" y="464942"/>
            <a:ext cx="28803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Центр занятости населения Саратовской области</a:t>
            </a:r>
            <a:endParaRPr lang="ru-RU" sz="1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16" y="180063"/>
            <a:ext cx="1966678" cy="10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07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r="20264"/>
          <a:stretch/>
        </p:blipFill>
        <p:spPr>
          <a:xfrm>
            <a:off x="6876256" y="980728"/>
            <a:ext cx="1410336" cy="136455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412776"/>
            <a:ext cx="9144000" cy="49784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ПОМНИТЕ</a:t>
            </a:r>
            <a:r>
              <a:rPr lang="ru-RU" sz="4000" dirty="0" smtClean="0">
                <a:solidFill>
                  <a:srgbClr val="68B9E8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,</a:t>
            </a:r>
          </a:p>
          <a:p>
            <a:pPr algn="ctr"/>
            <a:endParaRPr lang="ru-RU" sz="4000" dirty="0" smtClean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68B9E8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ЧТО РАБОТОДАТЕЛИ ЦЕНЯТ В СВОИХ СОТРУДНИКАХ </a:t>
            </a:r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ДИСЦИПЛИНИРОВАННОСТЬ</a:t>
            </a:r>
            <a:r>
              <a:rPr lang="ru-RU" sz="4000" dirty="0" smtClean="0">
                <a:solidFill>
                  <a:srgbClr val="68B9E8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, </a:t>
            </a:r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ТРУДОЛЮБИЕ</a:t>
            </a:r>
            <a:r>
              <a:rPr lang="ru-RU" sz="4000" dirty="0" smtClean="0">
                <a:solidFill>
                  <a:srgbClr val="68B9E8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, </a:t>
            </a:r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ОТВЕТСТВЕННОСТЬ</a:t>
            </a:r>
            <a:r>
              <a:rPr lang="ru-RU" sz="4000" dirty="0" smtClean="0">
                <a:solidFill>
                  <a:srgbClr val="68B9E8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 И </a:t>
            </a:r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ЧЕСТНОСТЬ</a:t>
            </a:r>
            <a:endParaRPr lang="ru-RU" sz="40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72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04292" y="3969060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1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УСПЕХОВ ВАМ, РЕБЯТА!</a:t>
            </a:r>
          </a:p>
          <a:p>
            <a:pPr algn="ctr"/>
            <a:endParaRPr lang="ru-RU" sz="40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  <a:p>
            <a:pPr algn="ctr"/>
            <a:endParaRPr lang="ru-RU" sz="40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4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44" y="4293096"/>
            <a:ext cx="2088232" cy="2088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16" y="180063"/>
            <a:ext cx="1966678" cy="1027420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3648803" y="464942"/>
            <a:ext cx="28803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Центр занятости населения Саратовской области</a:t>
            </a:r>
            <a:endParaRPr lang="ru-RU" sz="1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86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26954"/>
            <a:ext cx="1485165" cy="1440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10900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Вам </a:t>
            </a:r>
            <a:r>
              <a:rPr lang="ru-RU" sz="3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уже 14 лет и </a:t>
            </a:r>
            <a:r>
              <a:rPr lang="ru-RU" sz="3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Вы хотите </a:t>
            </a:r>
            <a:r>
              <a:rPr lang="ru-RU" sz="3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заработать </a:t>
            </a:r>
            <a:br>
              <a:rPr lang="ru-RU" sz="3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в период каникул или в свободное </a:t>
            </a:r>
            <a:br>
              <a:rPr lang="ru-RU" sz="3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от учебы время?</a:t>
            </a:r>
            <a:endParaRPr lang="ru-RU" sz="32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704" y="3356992"/>
            <a:ext cx="9144000" cy="109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МЫ ПОМОЖЕМ</a:t>
            </a:r>
            <a:endParaRPr lang="ru-RU" sz="48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5661248"/>
            <a:ext cx="9144000" cy="109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Нужно подать заявление в территориальный центр занятости населения по месту жительства</a:t>
            </a:r>
            <a:endParaRPr lang="ru-RU" sz="3200" dirty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8" y="1083263"/>
            <a:ext cx="1997531" cy="158606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340768"/>
            <a:ext cx="9144000" cy="109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ДЛЯ ЭТОГО:</a:t>
            </a:r>
            <a:endParaRPr lang="ru-RU" sz="48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692" y="2996952"/>
            <a:ext cx="8892480" cy="3384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Нужно быть зарегистрированным на портале государственных услуг РФ </a:t>
            </a:r>
            <a:r>
              <a:rPr lang="ru-RU" sz="3000" dirty="0" smtClean="0">
                <a:solidFill>
                  <a:srgbClr val="F15A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(</a:t>
            </a:r>
            <a:r>
              <a:rPr lang="en-US" sz="3000" dirty="0" smtClean="0">
                <a:solidFill>
                  <a:srgbClr val="F15A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gosuslugi.ru</a:t>
            </a:r>
            <a:r>
              <a:rPr lang="ru-RU" sz="3000" dirty="0" smtClean="0">
                <a:solidFill>
                  <a:srgbClr val="F15A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)</a:t>
            </a:r>
            <a:r>
              <a:rPr lang="ru-RU" sz="30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 и иметь подтвержденную учетную запись</a:t>
            </a:r>
            <a:endParaRPr lang="en-US" sz="3000" dirty="0" smtClean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  <a:p>
            <a:pPr algn="just">
              <a:buClr>
                <a:srgbClr val="F15A21"/>
              </a:buClr>
            </a:pPr>
            <a:endParaRPr lang="ru-RU" sz="3000" dirty="0" smtClean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Подать заявление на организацию временного трудоустройства несовершеннолетних граждан на портале «Работа России» </a:t>
            </a:r>
            <a:r>
              <a:rPr lang="ru-RU" sz="3000" dirty="0" smtClean="0">
                <a:solidFill>
                  <a:srgbClr val="F15A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(</a:t>
            </a:r>
            <a:r>
              <a:rPr lang="en-US" sz="3000" dirty="0" smtClean="0">
                <a:solidFill>
                  <a:srgbClr val="F15A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trudvsem.ru)</a:t>
            </a:r>
            <a:endParaRPr lang="ru-RU" sz="3000" dirty="0">
              <a:solidFill>
                <a:srgbClr val="F15A2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61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40" y="20926"/>
            <a:ext cx="1935800" cy="194421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0977" y="1124744"/>
            <a:ext cx="9144000" cy="109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ЗАРАБОТОК</a:t>
            </a:r>
            <a:endParaRPr lang="ru-RU" sz="48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5760" y="2636912"/>
            <a:ext cx="8892480" cy="3672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F15A21"/>
              </a:buClr>
            </a:pPr>
            <a:r>
              <a:rPr lang="ru-RU" sz="30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будет складываться из:</a:t>
            </a:r>
            <a:endParaRPr lang="ru-RU" sz="3000" dirty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  <a:p>
            <a:pPr algn="just">
              <a:buClr>
                <a:srgbClr val="F15A21"/>
              </a:buClr>
            </a:pPr>
            <a:endParaRPr lang="ru-RU" sz="3000" dirty="0" smtClean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заработной платы, выплачиваемой работодателем за выполненную работу и отработанное время</a:t>
            </a:r>
          </a:p>
          <a:p>
            <a:pPr algn="just">
              <a:buClr>
                <a:srgbClr val="F15A21"/>
              </a:buClr>
            </a:pPr>
            <a:endParaRPr lang="ru-RU" sz="3000" dirty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м</a:t>
            </a:r>
            <a:r>
              <a:rPr lang="ru-RU" sz="30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атериальной поддержки от центра занятости населения </a:t>
            </a:r>
            <a:r>
              <a:rPr lang="ru-RU" sz="3000" dirty="0" smtClean="0">
                <a:solidFill>
                  <a:srgbClr val="F15A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(размер в 2023 г. = 2250 руб. в месяц)</a:t>
            </a:r>
          </a:p>
        </p:txBody>
      </p:sp>
    </p:spTree>
    <p:extLst>
      <p:ext uri="{BB962C8B-B14F-4D97-AF65-F5344CB8AC3E}">
        <p14:creationId xmlns:p14="http://schemas.microsoft.com/office/powerpoint/2010/main" val="14987883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124744"/>
            <a:ext cx="9144000" cy="8740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РАБОЧЕЕ </a:t>
            </a:r>
            <a:r>
              <a:rPr lang="ru-RU" sz="48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ВРЕМЯ</a:t>
            </a:r>
            <a:endParaRPr lang="ru-RU" sz="48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2400" y="2060848"/>
            <a:ext cx="8892480" cy="118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F15A21"/>
              </a:buClr>
            </a:pP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Допустимое количество рабочих часов в день для несовершеннолетних работников определено в статьях 92 и 94 Трудового кодекса РФ</a:t>
            </a:r>
            <a:endParaRPr lang="ru-RU" sz="2400" dirty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78287"/>
              </p:ext>
            </p:extLst>
          </p:nvPr>
        </p:nvGraphicFramePr>
        <p:xfrm>
          <a:off x="311079" y="4157481"/>
          <a:ext cx="8515122" cy="261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526"/>
                <a:gridCol w="4341596"/>
              </a:tblGrid>
              <a:tr h="78308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В КАНИКУЛЫ</a:t>
                      </a:r>
                      <a:endParaRPr lang="ru-RU" sz="2400" b="1" kern="1200" dirty="0">
                        <a:solidFill>
                          <a:srgbClr val="F15A2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1D4E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В ТЕЧЕНИЕ УЧЕБНОГО ГОДА</a:t>
                      </a:r>
                      <a:endParaRPr lang="ru-RU" sz="2400" b="1" kern="1200" dirty="0">
                        <a:solidFill>
                          <a:srgbClr val="F15A2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1D4E9B"/>
                    </a:solidFill>
                  </a:tcPr>
                </a:tc>
              </a:tr>
              <a:tr h="1790058">
                <a:tc>
                  <a:txBody>
                    <a:bodyPr/>
                    <a:lstStyle/>
                    <a:p>
                      <a:pPr algn="just">
                        <a:buClr>
                          <a:srgbClr val="F15A21"/>
                        </a:buClr>
                      </a:pP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Если тебе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14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лет, то не более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часов в день</a:t>
                      </a:r>
                    </a:p>
                    <a:p>
                      <a:pPr algn="just">
                        <a:buClr>
                          <a:srgbClr val="F15A21"/>
                        </a:buClr>
                      </a:pP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Если тебе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15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лет, то не более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часов в день</a:t>
                      </a:r>
                    </a:p>
                    <a:p>
                      <a:pPr algn="just">
                        <a:buClr>
                          <a:srgbClr val="F15A21"/>
                        </a:buClr>
                      </a:pP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Если тебе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16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или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17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лет, то не более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часов в день</a:t>
                      </a:r>
                    </a:p>
                  </a:txBody>
                  <a:tcPr>
                    <a:solidFill>
                      <a:srgbClr val="1D4E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15A21"/>
                        </a:buClr>
                      </a:pP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Если тебе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14</a:t>
                      </a:r>
                      <a:r>
                        <a:rPr lang="ru-RU" sz="1800" b="1" baseline="0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или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15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лет, то не более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2,5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часов в день</a:t>
                      </a:r>
                    </a:p>
                    <a:p>
                      <a:pPr algn="just">
                        <a:buClr>
                          <a:srgbClr val="F15A21"/>
                        </a:buClr>
                      </a:pP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Если тебе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16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или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17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лет, то не более </a:t>
                      </a:r>
                      <a:r>
                        <a:rPr lang="ru-RU" sz="1800" b="1" dirty="0" smtClean="0">
                          <a:solidFill>
                            <a:srgbClr val="F15A2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rgbClr val="68B9E8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 Light" panose="020F0302020204030204" pitchFamily="34" charset="0"/>
                        </a:rPr>
                        <a:t> часов в день</a:t>
                      </a:r>
                    </a:p>
                  </a:txBody>
                  <a:tcPr>
                    <a:solidFill>
                      <a:srgbClr val="1D4E9B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0" y="2893205"/>
            <a:ext cx="1157759" cy="12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510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87208"/>
            <a:ext cx="2786822" cy="237985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2338" y="1500227"/>
            <a:ext cx="9144000" cy="109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ДОКУМЕНТЫ </a:t>
            </a:r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ДЛЯ ТРУДОУСТРОЙСТВА</a:t>
            </a:r>
            <a:endParaRPr lang="ru-RU" sz="40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767" y="3041576"/>
            <a:ext cx="8892480" cy="3816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Паспорт гражданина РФ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СНИЛС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ИНН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Письменное согласие одного из </a:t>
            </a: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родителей (опекуна) и органов опеки и попечительства, </a:t>
            </a: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если </a:t>
            </a: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Вам </a:t>
            </a: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14 </a:t>
            </a: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лет </a:t>
            </a:r>
            <a:endParaRPr lang="ru-RU" sz="3100" dirty="0" smtClean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Справка о состоянии здоровья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№ лицевого счета банковской карты или вклада, открытого на </a:t>
            </a: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Ваше </a:t>
            </a:r>
            <a:r>
              <a:rPr lang="ru-RU" sz="31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имя</a:t>
            </a:r>
          </a:p>
        </p:txBody>
      </p:sp>
    </p:spTree>
    <p:extLst>
      <p:ext uri="{BB962C8B-B14F-4D97-AF65-F5344CB8AC3E}">
        <p14:creationId xmlns:p14="http://schemas.microsoft.com/office/powerpoint/2010/main" val="347369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40475"/>
            <a:ext cx="1424983" cy="141651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124744"/>
            <a:ext cx="9144000" cy="745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ОФОРМЛЕНИЕ НА РАБОТУ</a:t>
            </a:r>
            <a:endParaRPr lang="ru-RU" sz="40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5760" y="3356992"/>
            <a:ext cx="8892480" cy="3153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Оформить прием на работу несовершеннолетнего гражданина путем заключения срочного трудового договора и издания приказа в письменной форме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Ознакомить нового сотрудника с характером работы и условиями оплаты труда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Объяснить права и обязанности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Ознакомить с правилами внутреннего трудового распорядка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Провести инструктаж по технике безопасности, правилам охраны труда и пожарной безопасности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02770" y="2483070"/>
            <a:ext cx="5409590" cy="751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15A21"/>
              </a:buClr>
            </a:pPr>
            <a:r>
              <a:rPr lang="ru-RU" sz="32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РАБОТОДАТЕЛЬ ОБЯЗАН:</a:t>
            </a:r>
            <a:endParaRPr lang="ru-RU" sz="3200" dirty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701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45" y="3429000"/>
            <a:ext cx="1368152" cy="146316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19522" y="1628800"/>
            <a:ext cx="9144000" cy="745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ПРЕКРАЩЕНИЕ</a:t>
            </a:r>
            <a:r>
              <a:rPr lang="en-US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РАБОТЫ</a:t>
            </a:r>
            <a:endParaRPr lang="ru-RU" sz="40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4160581"/>
            <a:ext cx="7652370" cy="2041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По истечении срока действия договора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По заявлени</a:t>
            </a:r>
            <a:r>
              <a:rPr lang="ru-RU" sz="2800" dirty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ю</a:t>
            </a:r>
            <a:r>
              <a:rPr lang="ru-RU" sz="28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 юного работника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На основании медицинского заключения </a:t>
            </a:r>
          </a:p>
          <a:p>
            <a:pPr algn="just">
              <a:buClr>
                <a:srgbClr val="F15A21"/>
              </a:buClr>
            </a:pPr>
            <a:r>
              <a:rPr lang="ru-RU" sz="2800" dirty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 </a:t>
            </a:r>
            <a:r>
              <a:rPr lang="ru-RU" sz="28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    (в случае болезни)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260" y="2928844"/>
            <a:ext cx="8856984" cy="1000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15A21"/>
              </a:buClr>
            </a:pPr>
            <a:endParaRPr lang="ru-RU" sz="3200" dirty="0" smtClean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  <a:p>
            <a:pPr algn="ctr">
              <a:buClr>
                <a:srgbClr val="F15A21"/>
              </a:buClr>
            </a:pPr>
            <a:r>
              <a:rPr lang="ru-RU" sz="32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ОКОНЧАНИЕ ДЕЙСТВИЯ </a:t>
            </a:r>
          </a:p>
          <a:p>
            <a:pPr algn="ctr">
              <a:buClr>
                <a:srgbClr val="F15A21"/>
              </a:buClr>
            </a:pPr>
            <a:r>
              <a:rPr lang="ru-RU" sz="32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СРОЧНОГО ТРУДОВОГО ДОГОВОРА ОСУЩЕСТВЛЯЕТСЯ:</a:t>
            </a:r>
            <a:endParaRPr lang="ru-RU" sz="3200" dirty="0">
              <a:solidFill>
                <a:srgbClr val="68B9E8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10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2758598" cy="275859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8261" r="23386" b="30035"/>
          <a:stretch/>
        </p:blipFill>
        <p:spPr>
          <a:xfrm>
            <a:off x="0" y="0"/>
            <a:ext cx="2682815" cy="1138687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06" y="1326825"/>
            <a:ext cx="9144000" cy="745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F15A21"/>
                </a:solidFill>
                <a:latin typeface="Comic Sans MS" panose="030F0702030302020204" pitchFamily="66" charset="0"/>
                <a:ea typeface="+mn-ea"/>
                <a:cs typeface="Calibri Light" panose="020F0302020204030204" pitchFamily="34" charset="0"/>
              </a:rPr>
              <a:t>ПРИМЕРНЫЙ ПЕРЕЧЕНЬ РАБОТ</a:t>
            </a:r>
            <a:endParaRPr lang="ru-RU" sz="4000" dirty="0">
              <a:solidFill>
                <a:srgbClr val="F15A21"/>
              </a:solidFill>
              <a:latin typeface="Comic Sans MS" panose="030F0702030302020204" pitchFamily="66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7666" y="2288984"/>
            <a:ext cx="8892480" cy="456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Уборка территорий и помещений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Ремонт школьной мебели, учебников, наглядных пособий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Распространение газет, журналов, рекламных </a:t>
            </a: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материалов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Помощь воспитателям в организации детского </a:t>
            </a: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досуга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Подсобные работы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Работа с </a:t>
            </a: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документами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Расклейка объявлений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Упаковка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Курьерская работа</a:t>
            </a:r>
          </a:p>
          <a:p>
            <a:pPr marL="457200" indent="-457200" algn="just">
              <a:buClr>
                <a:srgbClr val="F15A2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8B9E8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Уход за животными, растениями</a:t>
            </a:r>
          </a:p>
          <a:p>
            <a:pPr algn="just">
              <a:buClr>
                <a:srgbClr val="F15A21"/>
              </a:buClr>
            </a:pPr>
            <a:r>
              <a:rPr lang="ru-RU" sz="2500" dirty="0">
                <a:solidFill>
                  <a:srgbClr val="68B9E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sz="2500" dirty="0" smtClean="0">
                <a:solidFill>
                  <a:srgbClr val="68B9E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                                                   </a:t>
            </a:r>
          </a:p>
          <a:p>
            <a:pPr algn="r">
              <a:buClr>
                <a:srgbClr val="F15A21"/>
              </a:buClr>
            </a:pPr>
            <a:r>
              <a:rPr lang="ru-RU" sz="2500" dirty="0">
                <a:solidFill>
                  <a:srgbClr val="68B9E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ru-RU" sz="2500" dirty="0" smtClean="0">
                <a:solidFill>
                  <a:srgbClr val="68B9E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                                                                                     </a:t>
            </a:r>
            <a:r>
              <a:rPr lang="ru-RU" sz="2500" dirty="0" smtClean="0">
                <a:solidFill>
                  <a:srgbClr val="F15A2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и другие</a:t>
            </a:r>
          </a:p>
        </p:txBody>
      </p:sp>
    </p:spTree>
    <p:extLst>
      <p:ext uri="{BB962C8B-B14F-4D97-AF65-F5344CB8AC3E}">
        <p14:creationId xmlns:p14="http://schemas.microsoft.com/office/powerpoint/2010/main" val="1589433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396</Words>
  <Application>Microsoft Office PowerPoint</Application>
  <PresentationFormat>Экран (4:3)</PresentationFormat>
  <Paragraphs>68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Вам уже 14 лет и Вы хотите заработать  в период каникул или в свободное  от учебы время?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C. Ковальчук</dc:creator>
  <cp:lastModifiedBy>Валерия C. Ковальчук</cp:lastModifiedBy>
  <cp:revision>46</cp:revision>
  <dcterms:created xsi:type="dcterms:W3CDTF">2022-02-28T04:48:37Z</dcterms:created>
  <dcterms:modified xsi:type="dcterms:W3CDTF">2023-03-22T06:29:36Z</dcterms:modified>
</cp:coreProperties>
</file>